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6" r:id="rId5"/>
    <p:sldId id="267" r:id="rId6"/>
    <p:sldId id="272" r:id="rId7"/>
    <p:sldId id="268" r:id="rId8"/>
    <p:sldId id="269" r:id="rId9"/>
    <p:sldId id="270" r:id="rId10"/>
    <p:sldId id="271" r:id="rId11"/>
    <p:sldId id="273" r:id="rId12"/>
    <p:sldId id="274" r:id="rId13"/>
    <p:sldId id="275" r:id="rId14"/>
    <p:sldId id="276"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10.jpg>
</file>

<file path=ppt/media/image11.png>
</file>

<file path=ppt/media/image12.png>
</file>

<file path=ppt/media/image2.jpe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10/21/2024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10/21/2024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10/21/2024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10/21/2024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10/21/2024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68674" y="10"/>
            <a:ext cx="12191980" cy="6857990"/>
          </a:xfrm>
          <a:prstGeom prst="rect">
            <a:avLst/>
          </a:prstGeom>
          <a:blipFill dpi="0" rotWithShape="1">
            <a:blip r:embed="rId3">
              <a:alphaModFix amt="0"/>
            </a:blip>
            <a:srcRect/>
            <a:stretch>
              <a:fillRect/>
            </a:stretch>
          </a:blipFill>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5217609"/>
            <a:ext cx="5887616" cy="935139"/>
          </a:xfrm>
        </p:spPr>
        <p:txBody>
          <a:bodyPr>
            <a:noAutofit/>
          </a:bodyPr>
          <a:lstStyle/>
          <a:p>
            <a:pPr algn="l"/>
            <a:r>
              <a:rPr lang="en-US" sz="4800" b="1" dirty="0">
                <a:solidFill>
                  <a:srgbClr val="FFFFFF"/>
                </a:solidFill>
              </a:rPr>
              <a:t>Introduction to </a:t>
            </a:r>
            <a:r>
              <a:rPr lang="en-US" sz="4800" b="1" dirty="0" err="1">
                <a:solidFill>
                  <a:srgbClr val="FFFFFF"/>
                </a:solidFill>
              </a:rPr>
              <a:t>powebi</a:t>
            </a:r>
            <a:r>
              <a:rPr lang="en-US" sz="4800" b="1" dirty="0">
                <a:solidFill>
                  <a:srgbClr val="FFFFFF"/>
                </a:solidFill>
              </a:rPr>
              <a:t> and its components</a:t>
            </a:r>
          </a:p>
        </p:txBody>
      </p:sp>
      <p:sp>
        <p:nvSpPr>
          <p:cNvPr id="5" name="Subtitle 4">
            <a:extLst>
              <a:ext uri="{FF2B5EF4-FFF2-40B4-BE49-F238E27FC236}">
                <a16:creationId xmlns:a16="http://schemas.microsoft.com/office/drawing/2014/main" id="{E58C3659-D1A9-808B-4292-E438F04B4036}"/>
              </a:ext>
            </a:extLst>
          </p:cNvPr>
          <p:cNvSpPr>
            <a:spLocks noGrp="1"/>
          </p:cNvSpPr>
          <p:nvPr>
            <p:ph type="subTitle" idx="1"/>
          </p:nvPr>
        </p:nvSpPr>
        <p:spPr>
          <a:xfrm>
            <a:off x="117681" y="4489178"/>
            <a:ext cx="6831673" cy="1086237"/>
          </a:xfrm>
        </p:spPr>
        <p:txBody>
          <a:bodyPr/>
          <a:lstStyle/>
          <a:p>
            <a:endParaRPr lang="en-IN" dirty="0"/>
          </a:p>
        </p:txBody>
      </p:sp>
      <p:pic>
        <p:nvPicPr>
          <p:cNvPr id="9" name="Picture 8">
            <a:extLst>
              <a:ext uri="{FF2B5EF4-FFF2-40B4-BE49-F238E27FC236}">
                <a16:creationId xmlns:a16="http://schemas.microsoft.com/office/drawing/2014/main" id="{9AB42A16-3332-7383-1A84-D3ADEB0E127A}"/>
              </a:ext>
            </a:extLst>
          </p:cNvPr>
          <p:cNvPicPr>
            <a:picLocks noChangeAspect="1"/>
          </p:cNvPicPr>
          <p:nvPr/>
        </p:nvPicPr>
        <p:blipFill>
          <a:blip r:embed="rId4">
            <a:alphaModFix amt="85000"/>
          </a:blip>
          <a:stretch>
            <a:fillRect/>
          </a:stretch>
        </p:blipFill>
        <p:spPr>
          <a:xfrm>
            <a:off x="740008" y="618577"/>
            <a:ext cx="2143125" cy="2143125"/>
          </a:xfrm>
          <a:prstGeom prst="rect">
            <a:avLst/>
          </a:prstGeom>
        </p:spPr>
      </p:pic>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AE518-537C-2EC0-715D-488DD29E39A6}"/>
              </a:ext>
            </a:extLst>
          </p:cNvPr>
          <p:cNvSpPr>
            <a:spLocks noGrp="1"/>
          </p:cNvSpPr>
          <p:nvPr>
            <p:ph type="title"/>
          </p:nvPr>
        </p:nvSpPr>
        <p:spPr>
          <a:xfrm>
            <a:off x="704850" y="247650"/>
            <a:ext cx="9601200" cy="1485900"/>
          </a:xfrm>
        </p:spPr>
        <p:txBody>
          <a:bodyPr>
            <a:normAutofit/>
          </a:bodyPr>
          <a:lstStyle/>
          <a:p>
            <a:r>
              <a:rPr lang="en-IN" sz="5400" b="1" dirty="0"/>
              <a:t>Power BI Desktop views</a:t>
            </a:r>
          </a:p>
        </p:txBody>
      </p:sp>
      <p:sp>
        <p:nvSpPr>
          <p:cNvPr id="3" name="Content Placeholder 2">
            <a:extLst>
              <a:ext uri="{FF2B5EF4-FFF2-40B4-BE49-F238E27FC236}">
                <a16:creationId xmlns:a16="http://schemas.microsoft.com/office/drawing/2014/main" id="{6639222A-C04F-BA4A-C214-0BC52F01BE80}"/>
              </a:ext>
            </a:extLst>
          </p:cNvPr>
          <p:cNvSpPr>
            <a:spLocks noGrp="1"/>
          </p:cNvSpPr>
          <p:nvPr>
            <p:ph idx="1"/>
          </p:nvPr>
        </p:nvSpPr>
        <p:spPr>
          <a:xfrm>
            <a:off x="1038225" y="1209675"/>
            <a:ext cx="10763250" cy="3581400"/>
          </a:xfrm>
        </p:spPr>
        <p:txBody>
          <a:bodyPr>
            <a:normAutofit/>
          </a:bodyPr>
          <a:lstStyle/>
          <a:p>
            <a:r>
              <a:rPr lang="en-US" sz="2400" b="1" dirty="0"/>
              <a:t>Power BI Desktop offers three main views for data cleaning and transformation</a:t>
            </a:r>
            <a:r>
              <a:rPr lang="en-US" sz="2400" dirty="0"/>
              <a:t>: </a:t>
            </a:r>
          </a:p>
          <a:p>
            <a:pPr marL="0" indent="0">
              <a:buNone/>
            </a:pPr>
            <a:r>
              <a:rPr lang="en-US" sz="2400" b="1" dirty="0"/>
              <a:t>Report</a:t>
            </a:r>
            <a:r>
              <a:rPr lang="en-US" sz="2400" dirty="0"/>
              <a:t> </a:t>
            </a:r>
            <a:r>
              <a:rPr lang="en-US" sz="2400" b="1" dirty="0"/>
              <a:t>view</a:t>
            </a:r>
            <a:r>
              <a:rPr lang="en-US" sz="2400" dirty="0"/>
              <a:t>: Create queries and design visualizations for sharing. </a:t>
            </a:r>
          </a:p>
          <a:p>
            <a:pPr marL="0" indent="0">
              <a:buNone/>
            </a:pPr>
            <a:r>
              <a:rPr lang="en-US" sz="2400" b="1" dirty="0"/>
              <a:t>Table view</a:t>
            </a:r>
            <a:r>
              <a:rPr lang="en-US" sz="2400" dirty="0"/>
              <a:t>: Access data in a model format, add measures, create columns, and manage relationships. </a:t>
            </a:r>
          </a:p>
          <a:p>
            <a:pPr marL="0" indent="0">
              <a:buNone/>
            </a:pPr>
            <a:r>
              <a:rPr lang="en-US" sz="2400" dirty="0"/>
              <a:t> </a:t>
            </a:r>
            <a:r>
              <a:rPr lang="en-US" sz="2400" b="1" dirty="0"/>
              <a:t>Model</a:t>
            </a:r>
            <a:r>
              <a:rPr lang="en-US" sz="2400" dirty="0"/>
              <a:t> </a:t>
            </a:r>
            <a:r>
              <a:rPr lang="en-US" sz="2400" b="1" dirty="0"/>
              <a:t>view</a:t>
            </a:r>
            <a:r>
              <a:rPr lang="en-US" sz="2400" dirty="0"/>
              <a:t>: Visualize and manage relationships established in the data model.</a:t>
            </a:r>
            <a:endParaRPr lang="en-IN" sz="2400" dirty="0"/>
          </a:p>
        </p:txBody>
      </p:sp>
      <p:pic>
        <p:nvPicPr>
          <p:cNvPr id="5" name="Picture 4">
            <a:extLst>
              <a:ext uri="{FF2B5EF4-FFF2-40B4-BE49-F238E27FC236}">
                <a16:creationId xmlns:a16="http://schemas.microsoft.com/office/drawing/2014/main" id="{7EA84BBF-AD87-5936-1A8E-F64584F5E7DC}"/>
              </a:ext>
            </a:extLst>
          </p:cNvPr>
          <p:cNvPicPr>
            <a:picLocks noChangeAspect="1"/>
          </p:cNvPicPr>
          <p:nvPr/>
        </p:nvPicPr>
        <p:blipFill>
          <a:blip r:embed="rId2"/>
          <a:srcRect t="2410"/>
          <a:stretch/>
        </p:blipFill>
        <p:spPr>
          <a:xfrm>
            <a:off x="1285081" y="3619499"/>
            <a:ext cx="10516394" cy="2714901"/>
          </a:xfrm>
          <a:prstGeom prst="rect">
            <a:avLst/>
          </a:prstGeom>
        </p:spPr>
      </p:pic>
    </p:spTree>
    <p:extLst>
      <p:ext uri="{BB962C8B-B14F-4D97-AF65-F5344CB8AC3E}">
        <p14:creationId xmlns:p14="http://schemas.microsoft.com/office/powerpoint/2010/main" val="3548604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711F8-0BD4-3771-9804-46ECCDE0BB74}"/>
              </a:ext>
            </a:extLst>
          </p:cNvPr>
          <p:cNvSpPr>
            <a:spLocks noGrp="1"/>
          </p:cNvSpPr>
          <p:nvPr>
            <p:ph type="title"/>
          </p:nvPr>
        </p:nvSpPr>
        <p:spPr/>
        <p:txBody>
          <a:bodyPr>
            <a:normAutofit/>
          </a:bodyPr>
          <a:lstStyle/>
          <a:p>
            <a:r>
              <a:rPr lang="en-IN" sz="6600" b="1" dirty="0"/>
              <a:t>Conclusion</a:t>
            </a:r>
          </a:p>
        </p:txBody>
      </p:sp>
      <p:sp>
        <p:nvSpPr>
          <p:cNvPr id="3" name="Content Placeholder 2">
            <a:extLst>
              <a:ext uri="{FF2B5EF4-FFF2-40B4-BE49-F238E27FC236}">
                <a16:creationId xmlns:a16="http://schemas.microsoft.com/office/drawing/2014/main" id="{C2AA4279-5819-C751-B5AE-A3C0C79C6EA1}"/>
              </a:ext>
            </a:extLst>
          </p:cNvPr>
          <p:cNvSpPr>
            <a:spLocks noGrp="1"/>
          </p:cNvSpPr>
          <p:nvPr>
            <p:ph idx="1"/>
          </p:nvPr>
        </p:nvSpPr>
        <p:spPr>
          <a:xfrm>
            <a:off x="1152525" y="1704975"/>
            <a:ext cx="9601200" cy="3581400"/>
          </a:xfrm>
        </p:spPr>
        <p:txBody>
          <a:bodyPr>
            <a:noAutofit/>
          </a:bodyPr>
          <a:lstStyle/>
          <a:p>
            <a:pPr marL="0" indent="0">
              <a:buNone/>
            </a:pPr>
            <a:r>
              <a:rPr lang="en-US" sz="2400" dirty="0"/>
              <a:t>In conclusion, Power BI is a transformative business analytics tool that empowers organizations to turn data into actionable insights through its intuitive interface and robust features. By seamlessly integrating with various data sources and offering powerful visualization capabilities, Power BI enables users to create interactive reports and dashboards that facilitate informed decision-making. Its components—ranging from Power BI Desktop to the cloud-based Power BI Service—ensure accessibility and collaboration across teams. As businesses increasingly rely on data-driven strategies, Power BI stands out as a cost-effective and user-friendly solution, making it an essential tool for any organization looking to harness the power of their data. Embracing Power BI can lead to enhanced operational efficiency, improved performance tracking, and ultimately, better outcomes for businesses.</a:t>
            </a:r>
            <a:endParaRPr lang="en-IN" sz="2400" dirty="0"/>
          </a:p>
        </p:txBody>
      </p:sp>
    </p:spTree>
    <p:extLst>
      <p:ext uri="{BB962C8B-B14F-4D97-AF65-F5344CB8AC3E}">
        <p14:creationId xmlns:p14="http://schemas.microsoft.com/office/powerpoint/2010/main" val="2572796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24BD5-424D-00E7-9471-C2434F9BD64A}"/>
              </a:ext>
            </a:extLst>
          </p:cNvPr>
          <p:cNvSpPr>
            <a:spLocks noGrp="1"/>
          </p:cNvSpPr>
          <p:nvPr>
            <p:ph type="title"/>
          </p:nvPr>
        </p:nvSpPr>
        <p:spPr/>
        <p:txBody>
          <a:bodyPr>
            <a:normAutofit/>
          </a:bodyPr>
          <a:lstStyle/>
          <a:p>
            <a:r>
              <a:rPr lang="en-IN" sz="6600" b="1" dirty="0"/>
              <a:t>THANKYOU</a:t>
            </a:r>
          </a:p>
        </p:txBody>
      </p:sp>
      <p:sp>
        <p:nvSpPr>
          <p:cNvPr id="3" name="Content Placeholder 2">
            <a:extLst>
              <a:ext uri="{FF2B5EF4-FFF2-40B4-BE49-F238E27FC236}">
                <a16:creationId xmlns:a16="http://schemas.microsoft.com/office/drawing/2014/main" id="{1518F74D-3257-65B8-B6D9-6541D7436DEF}"/>
              </a:ext>
            </a:extLst>
          </p:cNvPr>
          <p:cNvSpPr>
            <a:spLocks noGrp="1"/>
          </p:cNvSpPr>
          <p:nvPr>
            <p:ph idx="1"/>
          </p:nvPr>
        </p:nvSpPr>
        <p:spPr/>
        <p:txBody>
          <a:bodyPr>
            <a:normAutofit/>
          </a:bodyPr>
          <a:lstStyle/>
          <a:p>
            <a:pPr marL="0" indent="0">
              <a:buNone/>
            </a:pPr>
            <a:r>
              <a:rPr lang="en-IN" sz="2800" b="1" dirty="0"/>
              <a:t>If you have any questions?</a:t>
            </a:r>
          </a:p>
          <a:p>
            <a:pPr marL="0" indent="0">
              <a:buNone/>
            </a:pPr>
            <a:r>
              <a:rPr lang="en-IN" sz="2800" b="1" dirty="0"/>
              <a:t>thahliyamist@gmail.com</a:t>
            </a:r>
          </a:p>
        </p:txBody>
      </p:sp>
      <p:pic>
        <p:nvPicPr>
          <p:cNvPr id="7" name="Picture 6">
            <a:extLst>
              <a:ext uri="{FF2B5EF4-FFF2-40B4-BE49-F238E27FC236}">
                <a16:creationId xmlns:a16="http://schemas.microsoft.com/office/drawing/2014/main" id="{9C36B9B9-C07D-F569-A0A1-74D7919A4DF5}"/>
              </a:ext>
            </a:extLst>
          </p:cNvPr>
          <p:cNvPicPr>
            <a:picLocks noChangeAspect="1"/>
          </p:cNvPicPr>
          <p:nvPr/>
        </p:nvPicPr>
        <p:blipFill>
          <a:blip r:embed="rId2"/>
          <a:stretch>
            <a:fillRect/>
          </a:stretch>
        </p:blipFill>
        <p:spPr>
          <a:xfrm>
            <a:off x="6824662" y="1650206"/>
            <a:ext cx="3557588" cy="3557588"/>
          </a:xfrm>
          <a:prstGeom prst="rect">
            <a:avLst/>
          </a:prstGeom>
        </p:spPr>
      </p:pic>
    </p:spTree>
    <p:extLst>
      <p:ext uri="{BB962C8B-B14F-4D97-AF65-F5344CB8AC3E}">
        <p14:creationId xmlns:p14="http://schemas.microsoft.com/office/powerpoint/2010/main" val="2959890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F2BE8-1E4F-B33C-3C82-C74ACECA8434}"/>
              </a:ext>
            </a:extLst>
          </p:cNvPr>
          <p:cNvSpPr>
            <a:spLocks noGrp="1"/>
          </p:cNvSpPr>
          <p:nvPr>
            <p:ph type="title"/>
          </p:nvPr>
        </p:nvSpPr>
        <p:spPr>
          <a:xfrm>
            <a:off x="1295400" y="114300"/>
            <a:ext cx="9601200" cy="1485900"/>
          </a:xfrm>
        </p:spPr>
        <p:txBody>
          <a:bodyPr/>
          <a:lstStyle/>
          <a:p>
            <a:r>
              <a:rPr lang="en-IN" b="1" dirty="0"/>
              <a:t>What is Power BI?</a:t>
            </a:r>
          </a:p>
        </p:txBody>
      </p:sp>
      <p:sp>
        <p:nvSpPr>
          <p:cNvPr id="7" name="TextBox 6">
            <a:extLst>
              <a:ext uri="{FF2B5EF4-FFF2-40B4-BE49-F238E27FC236}">
                <a16:creationId xmlns:a16="http://schemas.microsoft.com/office/drawing/2014/main" id="{D7769AE7-875B-76DE-B5FE-D9900F565110}"/>
              </a:ext>
            </a:extLst>
          </p:cNvPr>
          <p:cNvSpPr txBox="1"/>
          <p:nvPr/>
        </p:nvSpPr>
        <p:spPr>
          <a:xfrm>
            <a:off x="1046750" y="857250"/>
            <a:ext cx="8029574" cy="5693866"/>
          </a:xfrm>
          <a:prstGeom prst="rect">
            <a:avLst/>
          </a:prstGeom>
          <a:noFill/>
        </p:spPr>
        <p:txBody>
          <a:bodyPr wrap="square" rtlCol="0">
            <a:spAutoFit/>
          </a:bodyPr>
          <a:lstStyle/>
          <a:p>
            <a:r>
              <a:rPr lang="en-US" sz="2800" dirty="0"/>
              <a:t>Microsoft Power BI is an interactive data visualization software product developed by Microsoft with a primary focus on business intelligence. Developed by: Microsoft Released on: 2011 </a:t>
            </a:r>
          </a:p>
          <a:p>
            <a:endParaRPr lang="en-US" sz="2800" dirty="0"/>
          </a:p>
          <a:p>
            <a:r>
              <a:rPr lang="en-US" sz="2800" dirty="0"/>
              <a:t>● Data is crucial for decision-making in areas such as sales, hiring, and goal setting. </a:t>
            </a:r>
          </a:p>
          <a:p>
            <a:r>
              <a:rPr lang="en-US" sz="2800" dirty="0"/>
              <a:t>● Businesses of all sizes have access to data, but it can be challenging to understand and visualize without a data analytics background. </a:t>
            </a:r>
          </a:p>
          <a:p>
            <a:r>
              <a:rPr lang="en-US" sz="2800" dirty="0"/>
              <a:t>● Power BI eliminates the complexity of data analysis and visualization.</a:t>
            </a:r>
            <a:endParaRPr lang="en-IN" sz="2800" dirty="0"/>
          </a:p>
        </p:txBody>
      </p:sp>
      <p:sp>
        <p:nvSpPr>
          <p:cNvPr id="9" name="Content Placeholder 8">
            <a:extLst>
              <a:ext uri="{FF2B5EF4-FFF2-40B4-BE49-F238E27FC236}">
                <a16:creationId xmlns:a16="http://schemas.microsoft.com/office/drawing/2014/main" id="{C5A8672D-CD72-D59F-A965-13E8D64ABE2D}"/>
              </a:ext>
            </a:extLst>
          </p:cNvPr>
          <p:cNvSpPr>
            <a:spLocks noGrp="1"/>
          </p:cNvSpPr>
          <p:nvPr>
            <p:ph idx="1"/>
          </p:nvPr>
        </p:nvSpPr>
        <p:spPr/>
        <p:txBody>
          <a:bodyPr/>
          <a:lstStyle/>
          <a:p>
            <a:endParaRPr lang="en-IN"/>
          </a:p>
        </p:txBody>
      </p:sp>
      <p:pic>
        <p:nvPicPr>
          <p:cNvPr id="10" name="Picture 9">
            <a:extLst>
              <a:ext uri="{FF2B5EF4-FFF2-40B4-BE49-F238E27FC236}">
                <a16:creationId xmlns:a16="http://schemas.microsoft.com/office/drawing/2014/main" id="{460D3D4A-FF52-E442-EF35-47D5D76E65B8}"/>
              </a:ext>
            </a:extLst>
          </p:cNvPr>
          <p:cNvPicPr>
            <a:picLocks noChangeAspect="1"/>
          </p:cNvPicPr>
          <p:nvPr/>
        </p:nvPicPr>
        <p:blipFill>
          <a:blip r:embed="rId2"/>
          <a:stretch>
            <a:fillRect/>
          </a:stretch>
        </p:blipFill>
        <p:spPr>
          <a:xfrm>
            <a:off x="8248650" y="0"/>
            <a:ext cx="3552826" cy="225742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178860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8A9D7-89B7-A683-426B-E3DD972AFB8E}"/>
              </a:ext>
            </a:extLst>
          </p:cNvPr>
          <p:cNvSpPr>
            <a:spLocks noGrp="1"/>
          </p:cNvSpPr>
          <p:nvPr>
            <p:ph type="title"/>
          </p:nvPr>
        </p:nvSpPr>
        <p:spPr>
          <a:xfrm>
            <a:off x="771525" y="352425"/>
            <a:ext cx="7543800" cy="1485900"/>
          </a:xfrm>
        </p:spPr>
        <p:txBody>
          <a:bodyPr>
            <a:noAutofit/>
          </a:bodyPr>
          <a:lstStyle/>
          <a:p>
            <a:r>
              <a:rPr lang="en-US" sz="3600" b="1" u="sng" dirty="0"/>
              <a:t>Power BI is a cloud-based business analytics service that enables: </a:t>
            </a:r>
            <a:br>
              <a:rPr lang="en-US" sz="3600" b="1" u="sng" dirty="0"/>
            </a:br>
            <a:br>
              <a:rPr lang="en-US" sz="3600" b="1" u="sng" dirty="0"/>
            </a:br>
            <a:r>
              <a:rPr lang="en-US" sz="3200" dirty="0"/>
              <a:t>● Power BI connects to various data sources through a secure and user-friendly interface. </a:t>
            </a:r>
            <a:br>
              <a:rPr lang="en-US" sz="3200" dirty="0"/>
            </a:br>
            <a:r>
              <a:rPr lang="en-US" sz="3200" dirty="0"/>
              <a:t>● Users can quickly explore and interact with their data.</a:t>
            </a:r>
            <a:br>
              <a:rPr lang="en-US" sz="3200" dirty="0"/>
            </a:br>
            <a:r>
              <a:rPr lang="en-US" sz="3200" dirty="0"/>
              <a:t> ● Data sources can range from internal databases to cloud-based systems and external sources.</a:t>
            </a:r>
            <a:br>
              <a:rPr lang="en-US" sz="3200" dirty="0"/>
            </a:br>
            <a:r>
              <a:rPr lang="en-US" sz="3200" dirty="0"/>
              <a:t> ● Power BI simplifies the process of converting raw data into meaningful insights.</a:t>
            </a:r>
            <a:endParaRPr lang="en-IN" sz="3200" dirty="0"/>
          </a:p>
        </p:txBody>
      </p:sp>
      <p:pic>
        <p:nvPicPr>
          <p:cNvPr id="9" name="Picture 8">
            <a:extLst>
              <a:ext uri="{FF2B5EF4-FFF2-40B4-BE49-F238E27FC236}">
                <a16:creationId xmlns:a16="http://schemas.microsoft.com/office/drawing/2014/main" id="{AC08DF4A-9888-3378-DF49-8F812819D599}"/>
              </a:ext>
            </a:extLst>
          </p:cNvPr>
          <p:cNvPicPr>
            <a:picLocks noChangeAspect="1"/>
          </p:cNvPicPr>
          <p:nvPr/>
        </p:nvPicPr>
        <p:blipFill>
          <a:blip r:embed="rId2"/>
          <a:stretch>
            <a:fillRect/>
          </a:stretch>
        </p:blipFill>
        <p:spPr>
          <a:xfrm>
            <a:off x="8191499" y="1552575"/>
            <a:ext cx="3786543" cy="359587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65357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1830B-9C28-5594-B63B-4204E0E89C1D}"/>
              </a:ext>
            </a:extLst>
          </p:cNvPr>
          <p:cNvSpPr>
            <a:spLocks noGrp="1"/>
          </p:cNvSpPr>
          <p:nvPr>
            <p:ph type="title"/>
          </p:nvPr>
        </p:nvSpPr>
        <p:spPr>
          <a:xfrm>
            <a:off x="-1676400" y="742950"/>
            <a:ext cx="9601200" cy="1485900"/>
          </a:xfrm>
        </p:spPr>
        <p:txBody>
          <a:bodyPr>
            <a:normAutofit/>
          </a:bodyPr>
          <a:lstStyle/>
          <a:p>
            <a:pPr algn="ctr"/>
            <a:r>
              <a:rPr lang="en-IN" sz="6600" b="1" dirty="0"/>
              <a:t>Key benefits</a:t>
            </a:r>
          </a:p>
        </p:txBody>
      </p:sp>
      <p:sp>
        <p:nvSpPr>
          <p:cNvPr id="3" name="Content Placeholder 2">
            <a:extLst>
              <a:ext uri="{FF2B5EF4-FFF2-40B4-BE49-F238E27FC236}">
                <a16:creationId xmlns:a16="http://schemas.microsoft.com/office/drawing/2014/main" id="{63E5E7B9-D0BE-4FE1-A541-D5CF3ABB6B43}"/>
              </a:ext>
            </a:extLst>
          </p:cNvPr>
          <p:cNvSpPr>
            <a:spLocks noGrp="1"/>
          </p:cNvSpPr>
          <p:nvPr>
            <p:ph idx="1"/>
          </p:nvPr>
        </p:nvSpPr>
        <p:spPr>
          <a:xfrm>
            <a:off x="971550" y="2305050"/>
            <a:ext cx="9601200" cy="3581400"/>
          </a:xfrm>
        </p:spPr>
        <p:txBody>
          <a:bodyPr>
            <a:normAutofit fontScale="92500" lnSpcReduction="10000"/>
          </a:bodyPr>
          <a:lstStyle/>
          <a:p>
            <a:pPr marL="0" indent="0">
              <a:buNone/>
            </a:pPr>
            <a:r>
              <a:rPr lang="en-US" sz="2800" dirty="0"/>
              <a:t>● </a:t>
            </a:r>
            <a:r>
              <a:rPr lang="en-US" sz="3200" b="1" dirty="0"/>
              <a:t>Accessibility: </a:t>
            </a:r>
            <a:r>
              <a:rPr lang="en-US" sz="2800" dirty="0"/>
              <a:t>Power BI is designed for both data experts and non-technical users.</a:t>
            </a:r>
          </a:p>
          <a:p>
            <a:pPr marL="0" indent="0">
              <a:buNone/>
            </a:pPr>
            <a:r>
              <a:rPr lang="en-US" sz="2800" dirty="0"/>
              <a:t> ● </a:t>
            </a:r>
            <a:r>
              <a:rPr lang="en-US" sz="3200" b="1" dirty="0"/>
              <a:t>Connectivity: </a:t>
            </a:r>
            <a:r>
              <a:rPr lang="en-US" sz="2800" dirty="0"/>
              <a:t>Connect to a wide range of data sources for comprehensive analysis. </a:t>
            </a:r>
          </a:p>
          <a:p>
            <a:pPr marL="0" indent="0">
              <a:buNone/>
            </a:pPr>
            <a:r>
              <a:rPr lang="en-US" sz="2800" dirty="0"/>
              <a:t>● </a:t>
            </a:r>
            <a:r>
              <a:rPr lang="en-US" sz="3200" b="1" dirty="0"/>
              <a:t>Interactivity: </a:t>
            </a:r>
            <a:r>
              <a:rPr lang="en-US" sz="2800" dirty="0"/>
              <a:t>Users can explore and interact with data to uncover hidden patterns and trends. </a:t>
            </a:r>
          </a:p>
          <a:p>
            <a:pPr marL="0" indent="0">
              <a:buNone/>
            </a:pPr>
            <a:r>
              <a:rPr lang="en-US" sz="2800" dirty="0"/>
              <a:t>● </a:t>
            </a:r>
            <a:r>
              <a:rPr lang="en-US" sz="3200" b="1" dirty="0"/>
              <a:t>Collaboration: </a:t>
            </a:r>
            <a:r>
              <a:rPr lang="en-US" sz="2800" dirty="0"/>
              <a:t>Share reports and dashboards with teams for collaborative decision-making.</a:t>
            </a:r>
            <a:endParaRPr lang="en-IN" sz="2800" dirty="0"/>
          </a:p>
        </p:txBody>
      </p:sp>
      <p:pic>
        <p:nvPicPr>
          <p:cNvPr id="6" name="Content Placeholder 4">
            <a:extLst>
              <a:ext uri="{FF2B5EF4-FFF2-40B4-BE49-F238E27FC236}">
                <a16:creationId xmlns:a16="http://schemas.microsoft.com/office/drawing/2014/main" id="{6C3C56AE-8AC5-8860-ACDC-8C3F0C683C1E}"/>
              </a:ext>
            </a:extLst>
          </p:cNvPr>
          <p:cNvPicPr>
            <a:picLocks noChangeAspect="1"/>
          </p:cNvPicPr>
          <p:nvPr/>
        </p:nvPicPr>
        <p:blipFill>
          <a:blip r:embed="rId2"/>
          <a:srcRect l="-2634" t="-3530" r="52564" b="11765"/>
          <a:stretch/>
        </p:blipFill>
        <p:spPr>
          <a:xfrm>
            <a:off x="9076324" y="685800"/>
            <a:ext cx="2765627" cy="283845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99412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39160-5567-758D-C3A6-4C7093D27DAD}"/>
              </a:ext>
            </a:extLst>
          </p:cNvPr>
          <p:cNvSpPr>
            <a:spLocks noGrp="1"/>
          </p:cNvSpPr>
          <p:nvPr>
            <p:ph type="title"/>
          </p:nvPr>
        </p:nvSpPr>
        <p:spPr>
          <a:xfrm>
            <a:off x="723900" y="171450"/>
            <a:ext cx="9601200" cy="1485900"/>
          </a:xfrm>
        </p:spPr>
        <p:txBody>
          <a:bodyPr>
            <a:normAutofit/>
          </a:bodyPr>
          <a:lstStyle/>
          <a:p>
            <a:r>
              <a:rPr lang="en-US" sz="5400" b="1" dirty="0"/>
              <a:t>Power BI key components:</a:t>
            </a:r>
            <a:endParaRPr lang="en-IN" sz="5400" b="1" dirty="0"/>
          </a:p>
        </p:txBody>
      </p:sp>
      <p:sp>
        <p:nvSpPr>
          <p:cNvPr id="3" name="Content Placeholder 2">
            <a:extLst>
              <a:ext uri="{FF2B5EF4-FFF2-40B4-BE49-F238E27FC236}">
                <a16:creationId xmlns:a16="http://schemas.microsoft.com/office/drawing/2014/main" id="{A8D75465-50BD-4175-01C6-A1ABAD7E44B1}"/>
              </a:ext>
            </a:extLst>
          </p:cNvPr>
          <p:cNvSpPr>
            <a:spLocks noGrp="1"/>
          </p:cNvSpPr>
          <p:nvPr>
            <p:ph idx="1"/>
          </p:nvPr>
        </p:nvSpPr>
        <p:spPr>
          <a:xfrm>
            <a:off x="942975" y="1209675"/>
            <a:ext cx="6448425" cy="3581400"/>
          </a:xfrm>
        </p:spPr>
        <p:txBody>
          <a:bodyPr>
            <a:noAutofit/>
          </a:bodyPr>
          <a:lstStyle/>
          <a:p>
            <a:r>
              <a:rPr lang="en-US" sz="2800" b="1" dirty="0"/>
              <a:t>Power BI Desktop: </a:t>
            </a:r>
            <a:r>
              <a:rPr lang="en-US" sz="2800" dirty="0"/>
              <a:t>A Windows application for creating and designing reports and visualizations. </a:t>
            </a:r>
          </a:p>
          <a:p>
            <a:r>
              <a:rPr lang="en-US" sz="2800" dirty="0"/>
              <a:t> </a:t>
            </a:r>
            <a:r>
              <a:rPr lang="en-US" sz="2800" b="1" dirty="0"/>
              <a:t>Power BI Service: </a:t>
            </a:r>
            <a:r>
              <a:rPr lang="en-US" sz="2800" dirty="0"/>
              <a:t>An online SaaS platform for publishing, sharing, and collaborating on Power BI reports and dashboards.</a:t>
            </a:r>
          </a:p>
          <a:p>
            <a:r>
              <a:rPr lang="en-US" sz="2800" dirty="0"/>
              <a:t> </a:t>
            </a:r>
            <a:r>
              <a:rPr lang="en-US" sz="2800" b="1" dirty="0"/>
              <a:t>Power BI Mobile Apps: </a:t>
            </a:r>
            <a:r>
              <a:rPr lang="en-US" sz="2800" dirty="0"/>
              <a:t>Mobile applications for accessing and interacting with Power BI content on smartphones and tablets.</a:t>
            </a:r>
            <a:endParaRPr lang="en-IN" sz="2800" dirty="0"/>
          </a:p>
        </p:txBody>
      </p:sp>
      <p:pic>
        <p:nvPicPr>
          <p:cNvPr id="5" name="Picture 4">
            <a:extLst>
              <a:ext uri="{FF2B5EF4-FFF2-40B4-BE49-F238E27FC236}">
                <a16:creationId xmlns:a16="http://schemas.microsoft.com/office/drawing/2014/main" id="{26F3F9DE-8904-24D2-D0FB-D61D2F34A9E0}"/>
              </a:ext>
            </a:extLst>
          </p:cNvPr>
          <p:cNvPicPr>
            <a:picLocks noChangeAspect="1"/>
          </p:cNvPicPr>
          <p:nvPr/>
        </p:nvPicPr>
        <p:blipFill>
          <a:blip r:embed="rId2"/>
          <a:stretch>
            <a:fillRect/>
          </a:stretch>
        </p:blipFill>
        <p:spPr>
          <a:xfrm>
            <a:off x="7210424" y="1438276"/>
            <a:ext cx="4798787" cy="319563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23646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D0280-9793-0491-FD8B-2DE463C964BC}"/>
              </a:ext>
            </a:extLst>
          </p:cNvPr>
          <p:cNvSpPr>
            <a:spLocks noGrp="1"/>
          </p:cNvSpPr>
          <p:nvPr>
            <p:ph type="title"/>
          </p:nvPr>
        </p:nvSpPr>
        <p:spPr/>
        <p:txBody>
          <a:bodyPr/>
          <a:lstStyle/>
          <a:p>
            <a:r>
              <a:rPr lang="en-IN" b="1" dirty="0"/>
              <a:t>Power BI Desktop </a:t>
            </a:r>
          </a:p>
        </p:txBody>
      </p:sp>
      <p:sp>
        <p:nvSpPr>
          <p:cNvPr id="3" name="Content Placeholder 2">
            <a:extLst>
              <a:ext uri="{FF2B5EF4-FFF2-40B4-BE49-F238E27FC236}">
                <a16:creationId xmlns:a16="http://schemas.microsoft.com/office/drawing/2014/main" id="{EF769C9F-4B7B-E6A7-D64D-DAAFFD038453}"/>
              </a:ext>
            </a:extLst>
          </p:cNvPr>
          <p:cNvSpPr>
            <a:spLocks noGrp="1"/>
          </p:cNvSpPr>
          <p:nvPr>
            <p:ph idx="1"/>
          </p:nvPr>
        </p:nvSpPr>
        <p:spPr>
          <a:xfrm>
            <a:off x="876300" y="1495425"/>
            <a:ext cx="6791325" cy="3581400"/>
          </a:xfrm>
        </p:spPr>
        <p:txBody>
          <a:bodyPr>
            <a:noAutofit/>
          </a:bodyPr>
          <a:lstStyle/>
          <a:p>
            <a:r>
              <a:rPr lang="en-US" sz="2400" dirty="0"/>
              <a:t>Power BI Desktop is a powerful Windows application for data modeling, transforming, and visualizing. </a:t>
            </a:r>
          </a:p>
          <a:p>
            <a:r>
              <a:rPr lang="en-US" sz="2400" dirty="0"/>
              <a:t> Users can connect to various data sources, including databases, spreadsheets, and cloud services.</a:t>
            </a:r>
          </a:p>
          <a:p>
            <a:r>
              <a:rPr lang="en-US" sz="2400" dirty="0"/>
              <a:t>  It offers a rich set of tools for data preparation, such as data shaping, cleaning, and transformation.</a:t>
            </a:r>
          </a:p>
          <a:p>
            <a:r>
              <a:rPr lang="en-US" sz="2400" dirty="0"/>
              <a:t>Users can create interactive reports and visualizations using a drag-and-drop interface and a wide range of pre-built visuals and custom visuals.</a:t>
            </a:r>
            <a:endParaRPr lang="en-IN" sz="2400" dirty="0"/>
          </a:p>
        </p:txBody>
      </p:sp>
      <p:pic>
        <p:nvPicPr>
          <p:cNvPr id="5" name="Picture 4">
            <a:extLst>
              <a:ext uri="{FF2B5EF4-FFF2-40B4-BE49-F238E27FC236}">
                <a16:creationId xmlns:a16="http://schemas.microsoft.com/office/drawing/2014/main" id="{22E0AE9C-68C8-1F1C-7F32-B665AB24E7E9}"/>
              </a:ext>
            </a:extLst>
          </p:cNvPr>
          <p:cNvPicPr>
            <a:picLocks noChangeAspect="1"/>
          </p:cNvPicPr>
          <p:nvPr/>
        </p:nvPicPr>
        <p:blipFill>
          <a:blip r:embed="rId2"/>
          <a:stretch>
            <a:fillRect/>
          </a:stretch>
        </p:blipFill>
        <p:spPr>
          <a:xfrm>
            <a:off x="7915275" y="2052637"/>
            <a:ext cx="4023159" cy="325278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4632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4D666-2A6C-F11E-AD62-C060B74ADA43}"/>
              </a:ext>
            </a:extLst>
          </p:cNvPr>
          <p:cNvSpPr>
            <a:spLocks noGrp="1"/>
          </p:cNvSpPr>
          <p:nvPr>
            <p:ph type="title"/>
          </p:nvPr>
        </p:nvSpPr>
        <p:spPr>
          <a:xfrm>
            <a:off x="1219200" y="152400"/>
            <a:ext cx="9601200" cy="1485900"/>
          </a:xfrm>
        </p:spPr>
        <p:txBody>
          <a:bodyPr>
            <a:normAutofit/>
          </a:bodyPr>
          <a:lstStyle/>
          <a:p>
            <a:r>
              <a:rPr lang="en-IN" sz="5400" b="1" dirty="0"/>
              <a:t>Power BI Service</a:t>
            </a:r>
          </a:p>
        </p:txBody>
      </p:sp>
      <p:sp>
        <p:nvSpPr>
          <p:cNvPr id="3" name="Content Placeholder 2">
            <a:extLst>
              <a:ext uri="{FF2B5EF4-FFF2-40B4-BE49-F238E27FC236}">
                <a16:creationId xmlns:a16="http://schemas.microsoft.com/office/drawing/2014/main" id="{4CA2CA36-C7AD-AE6F-B552-153D77149A6D}"/>
              </a:ext>
            </a:extLst>
          </p:cNvPr>
          <p:cNvSpPr>
            <a:spLocks noGrp="1"/>
          </p:cNvSpPr>
          <p:nvPr>
            <p:ph idx="1"/>
          </p:nvPr>
        </p:nvSpPr>
        <p:spPr>
          <a:xfrm>
            <a:off x="1219200" y="1428750"/>
            <a:ext cx="5981700" cy="3581400"/>
          </a:xfrm>
        </p:spPr>
        <p:txBody>
          <a:bodyPr>
            <a:noAutofit/>
          </a:bodyPr>
          <a:lstStyle/>
          <a:p>
            <a:r>
              <a:rPr lang="en-US" sz="2400" dirty="0"/>
              <a:t>The Power BI Service is a cloud-based platform for sharing, publishing, and collaborating on Power BI content. </a:t>
            </a:r>
          </a:p>
          <a:p>
            <a:r>
              <a:rPr lang="en-US" sz="2400" dirty="0"/>
              <a:t>Reports and dashboards created in Power BI Desktop can be published to the Power BI Service. </a:t>
            </a:r>
          </a:p>
          <a:p>
            <a:r>
              <a:rPr lang="en-US" sz="2400" dirty="0"/>
              <a:t> Users can securely access and view reports through web browsers, with features like data exploration, filtering, and drill-through capabilities. </a:t>
            </a:r>
          </a:p>
          <a:p>
            <a:r>
              <a:rPr lang="en-US" sz="2400" dirty="0"/>
              <a:t> Collaboration features enable users to share and collaborate on reports, create data-driven alerts, and schedule data refreshes.</a:t>
            </a:r>
            <a:endParaRPr lang="en-IN" sz="2400" dirty="0"/>
          </a:p>
        </p:txBody>
      </p:sp>
      <p:pic>
        <p:nvPicPr>
          <p:cNvPr id="5" name="Picture 4">
            <a:extLst>
              <a:ext uri="{FF2B5EF4-FFF2-40B4-BE49-F238E27FC236}">
                <a16:creationId xmlns:a16="http://schemas.microsoft.com/office/drawing/2014/main" id="{E4D8CCD5-C2E2-958B-F505-17479935993F}"/>
              </a:ext>
            </a:extLst>
          </p:cNvPr>
          <p:cNvPicPr>
            <a:picLocks noChangeAspect="1"/>
          </p:cNvPicPr>
          <p:nvPr/>
        </p:nvPicPr>
        <p:blipFill>
          <a:blip r:embed="rId2"/>
          <a:stretch>
            <a:fillRect/>
          </a:stretch>
        </p:blipFill>
        <p:spPr>
          <a:xfrm>
            <a:off x="7448550" y="1428750"/>
            <a:ext cx="4210050" cy="421005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559728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D31F8-FA67-C89A-C4EF-E170A3FD5ADA}"/>
              </a:ext>
            </a:extLst>
          </p:cNvPr>
          <p:cNvSpPr>
            <a:spLocks noGrp="1"/>
          </p:cNvSpPr>
          <p:nvPr>
            <p:ph type="title"/>
          </p:nvPr>
        </p:nvSpPr>
        <p:spPr>
          <a:xfrm>
            <a:off x="1171575" y="323850"/>
            <a:ext cx="9601200" cy="1485900"/>
          </a:xfrm>
        </p:spPr>
        <p:txBody>
          <a:bodyPr>
            <a:normAutofit/>
          </a:bodyPr>
          <a:lstStyle/>
          <a:p>
            <a:r>
              <a:rPr lang="en-IN" sz="5400" b="1" dirty="0"/>
              <a:t>Power BI Mobile Apps</a:t>
            </a:r>
          </a:p>
        </p:txBody>
      </p:sp>
      <p:sp>
        <p:nvSpPr>
          <p:cNvPr id="3" name="Content Placeholder 2">
            <a:extLst>
              <a:ext uri="{FF2B5EF4-FFF2-40B4-BE49-F238E27FC236}">
                <a16:creationId xmlns:a16="http://schemas.microsoft.com/office/drawing/2014/main" id="{756F6CBD-B09E-CAB8-13FF-7593E3DCAD27}"/>
              </a:ext>
            </a:extLst>
          </p:cNvPr>
          <p:cNvSpPr>
            <a:spLocks noGrp="1"/>
          </p:cNvSpPr>
          <p:nvPr>
            <p:ph idx="1"/>
          </p:nvPr>
        </p:nvSpPr>
        <p:spPr>
          <a:xfrm>
            <a:off x="1171575" y="1200151"/>
            <a:ext cx="5391150" cy="3581400"/>
          </a:xfrm>
        </p:spPr>
        <p:txBody>
          <a:bodyPr>
            <a:noAutofit/>
          </a:bodyPr>
          <a:lstStyle/>
          <a:p>
            <a:r>
              <a:rPr lang="en-US" sz="2400" dirty="0"/>
              <a:t>Power BI Mobile Apps provide access to Power BI content on mobile devices. </a:t>
            </a:r>
          </a:p>
          <a:p>
            <a:r>
              <a:rPr lang="en-US" sz="2400" dirty="0"/>
              <a:t> Available for iOS and Android devices, the apps offer a responsive and touch-friendly experience. </a:t>
            </a:r>
          </a:p>
          <a:p>
            <a:r>
              <a:rPr lang="en-US" sz="2400" dirty="0"/>
              <a:t> Users can view and interact with reports and dashboards, receive data-driven notifications, and share insights on the go. </a:t>
            </a:r>
          </a:p>
          <a:p>
            <a:r>
              <a:rPr lang="en-US" sz="2400" dirty="0"/>
              <a:t> The apps support offline access, allowing users to access previously viewed content even without an internet connection.</a:t>
            </a:r>
            <a:endParaRPr lang="en-IN" sz="2400" dirty="0"/>
          </a:p>
        </p:txBody>
      </p:sp>
      <p:pic>
        <p:nvPicPr>
          <p:cNvPr id="5" name="Picture 4">
            <a:extLst>
              <a:ext uri="{FF2B5EF4-FFF2-40B4-BE49-F238E27FC236}">
                <a16:creationId xmlns:a16="http://schemas.microsoft.com/office/drawing/2014/main" id="{826D8A0A-A96F-DFCC-E0F8-CFCED4DA3A9D}"/>
              </a:ext>
            </a:extLst>
          </p:cNvPr>
          <p:cNvPicPr>
            <a:picLocks noChangeAspect="1"/>
          </p:cNvPicPr>
          <p:nvPr/>
        </p:nvPicPr>
        <p:blipFill>
          <a:blip r:embed="rId2">
            <a:alphaModFix amt="78000"/>
          </a:blip>
          <a:srcRect l="5100"/>
          <a:stretch/>
        </p:blipFill>
        <p:spPr>
          <a:xfrm>
            <a:off x="7019924" y="2105025"/>
            <a:ext cx="4697639" cy="278130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333850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D9A11-201B-CDE6-4957-662F212AB817}"/>
              </a:ext>
            </a:extLst>
          </p:cNvPr>
          <p:cNvSpPr>
            <a:spLocks noGrp="1"/>
          </p:cNvSpPr>
          <p:nvPr>
            <p:ph type="title"/>
          </p:nvPr>
        </p:nvSpPr>
        <p:spPr>
          <a:xfrm>
            <a:off x="1295400" y="419100"/>
            <a:ext cx="9601200" cy="1485900"/>
          </a:xfrm>
        </p:spPr>
        <p:txBody>
          <a:bodyPr>
            <a:normAutofit/>
          </a:bodyPr>
          <a:lstStyle/>
          <a:p>
            <a:r>
              <a:rPr lang="en-IN" sz="4800" b="1" dirty="0"/>
              <a:t>Power BI Architecture</a:t>
            </a:r>
          </a:p>
        </p:txBody>
      </p:sp>
      <p:pic>
        <p:nvPicPr>
          <p:cNvPr id="5" name="Picture 4">
            <a:extLst>
              <a:ext uri="{FF2B5EF4-FFF2-40B4-BE49-F238E27FC236}">
                <a16:creationId xmlns:a16="http://schemas.microsoft.com/office/drawing/2014/main" id="{67BE95CB-706A-DD52-8C3D-225D08DFF068}"/>
              </a:ext>
            </a:extLst>
          </p:cNvPr>
          <p:cNvPicPr>
            <a:picLocks noChangeAspect="1"/>
          </p:cNvPicPr>
          <p:nvPr/>
        </p:nvPicPr>
        <p:blipFill>
          <a:blip r:embed="rId2"/>
          <a:stretch>
            <a:fillRect/>
          </a:stretch>
        </p:blipFill>
        <p:spPr>
          <a:xfrm>
            <a:off x="1051808" y="1742839"/>
            <a:ext cx="10088383" cy="4048361"/>
          </a:xfrm>
          <a:prstGeom prst="rect">
            <a:avLst/>
          </a:prstGeom>
        </p:spPr>
      </p:pic>
    </p:spTree>
    <p:extLst>
      <p:ext uri="{BB962C8B-B14F-4D97-AF65-F5344CB8AC3E}">
        <p14:creationId xmlns:p14="http://schemas.microsoft.com/office/powerpoint/2010/main" val="393824288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63</TotalTime>
  <Words>753</Words>
  <Application>Microsoft Office PowerPoint</Application>
  <PresentationFormat>Widescreen</PresentationFormat>
  <Paragraphs>43</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Franklin Gothic Book</vt:lpstr>
      <vt:lpstr>Crop</vt:lpstr>
      <vt:lpstr>Introduction to powebi and its components</vt:lpstr>
      <vt:lpstr>What is Power BI?</vt:lpstr>
      <vt:lpstr>Power BI is a cloud-based business analytics service that enables:   ● Power BI connects to various data sources through a secure and user-friendly interface.  ● Users can quickly explore and interact with their data.  ● Data sources can range from internal databases to cloud-based systems and external sources.  ● Power BI simplifies the process of converting raw data into meaningful insights.</vt:lpstr>
      <vt:lpstr>Key benefits</vt:lpstr>
      <vt:lpstr>Power BI key components:</vt:lpstr>
      <vt:lpstr>Power BI Desktop </vt:lpstr>
      <vt:lpstr>Power BI Service</vt:lpstr>
      <vt:lpstr>Power BI Mobile Apps</vt:lpstr>
      <vt:lpstr>Power BI Architecture</vt:lpstr>
      <vt:lpstr>Power BI Desktop views</vt:lpstr>
      <vt:lpstr>Conclusion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Thahliya M</dc:creator>
  <cp:lastModifiedBy>Thahliya M</cp:lastModifiedBy>
  <cp:revision>1</cp:revision>
  <dcterms:created xsi:type="dcterms:W3CDTF">2024-10-21T15:04:44Z</dcterms:created>
  <dcterms:modified xsi:type="dcterms:W3CDTF">2024-10-21T16:08:34Z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